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59" r:id="rId3"/>
    <p:sldId id="264" r:id="rId4"/>
    <p:sldId id="266" r:id="rId5"/>
    <p:sldId id="256" r:id="rId6"/>
    <p:sldId id="261" r:id="rId7"/>
    <p:sldId id="262" r:id="rId8"/>
    <p:sldId id="260" r:id="rId9"/>
    <p:sldId id="268" r:id="rId10"/>
    <p:sldId id="267" r:id="rId11"/>
    <p:sldId id="263" r:id="rId12"/>
    <p:sldId id="278" r:id="rId13"/>
    <p:sldId id="271" r:id="rId14"/>
    <p:sldId id="269" r:id="rId15"/>
    <p:sldId id="275" r:id="rId16"/>
    <p:sldId id="270" r:id="rId17"/>
    <p:sldId id="273" r:id="rId18"/>
    <p:sldId id="258" r:id="rId19"/>
    <p:sldId id="272" r:id="rId20"/>
    <p:sldId id="281" r:id="rId21"/>
    <p:sldId id="283" r:id="rId22"/>
    <p:sldId id="285" r:id="rId23"/>
    <p:sldId id="279" r:id="rId24"/>
    <p:sldId id="274" r:id="rId25"/>
    <p:sldId id="276" r:id="rId26"/>
    <p:sldId id="284" r:id="rId27"/>
    <p:sldId id="280" r:id="rId28"/>
    <p:sldId id="277" r:id="rId29"/>
    <p:sldId id="282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C39"/>
    <a:srgbClr val="EC4394"/>
    <a:srgbClr val="47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2"/>
    <p:restoredTop sz="94627"/>
  </p:normalViewPr>
  <p:slideViewPr>
    <p:cSldViewPr snapToGrid="0">
      <p:cViewPr varScale="1">
        <p:scale>
          <a:sx n="89" d="100"/>
          <a:sy n="89" d="100"/>
        </p:scale>
        <p:origin x="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37FA6-49E8-3644-B239-D3ACA4A87C69}" type="datetimeFigureOut">
              <a:rPr lang="it-IT" smtClean="0"/>
              <a:t>28/01/23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A51EA-AF1E-EE4E-AE3F-828FC9E6BF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8571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468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454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35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276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634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9765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DA51EA-AF1E-EE4E-AE3F-828FC9E6BFF4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99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2EF8C2-9492-B58D-05EA-CE597A89C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6FDAE66-BEE3-51A9-0819-62302BA086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E994F9-93BC-0C52-4B98-1C57D646D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BE61B-13AA-634E-8298-C66F9D0F6E0B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6AD5BC-DB18-55F5-FFF5-D7AF1383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71AB24-4A0D-BBDB-247D-36064931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4974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302B2F-9A7C-E1C4-E656-091EE4032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11EFE8-C8DF-820A-96A6-F2EAC7FE8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69FB38-652B-B660-F80F-B4ACB5D97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4DB8-2633-804F-8499-2159F26D7D2B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24226E-35C3-C68A-D429-7FA73AC04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AF0E18-7744-C801-AC7E-8AF77BD6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63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20028D-DBCD-1354-D57C-D0E9330D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C83919-5A7D-EA2D-3448-BFDBAF00D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1F3E50-FFB0-015A-EF22-4C1F92EC7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B6ADB-89D6-4B42-8CBF-750F8DBA6072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817F06-99F3-F92B-2F94-1F81C1CEE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591C1D-CDFF-EF07-6AB8-D7891CF2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94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993C1C-AE87-169F-5C32-47F2A49F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B3C4CC-2D70-6AA0-D2D3-E554E549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9BE3C37-1720-108A-9DF2-639B1145D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2779A4-C507-251A-6720-7B16929F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20E2-9848-BF48-94F6-0536E9F2D317}" type="datetime1">
              <a:rPr lang="it-IT" smtClean="0"/>
              <a:t>28/01/23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E2DCD3-9C5C-ECD0-7053-C6C678EA0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AAE9C5-8025-5B40-79E4-EE3C8C66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326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303A3A-A537-1D32-BABA-214E81788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58A5A4-9488-5FF3-E686-18FDECBEA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BDF4BC9-DB88-4E1F-D749-445B9EEADC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5A8259D-29A9-88E9-AD6B-8B1E5846B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CB94577-B708-EDA9-064D-52B88ECC1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16C80F9-AB7F-8670-AE48-3C85EBE6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AE6E-BE16-5145-BFAC-C9AC4C748394}" type="datetime1">
              <a:rPr lang="it-IT" smtClean="0"/>
              <a:t>28/01/23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F4B45FA-E3ED-4216-553F-E3C57402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BFDB2D2-A067-802B-5A8F-0C271D84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851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201F2D-CCF7-681B-A4A1-2D668F8DB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7DB77FA-7712-0D94-31D3-9CEA179F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F5913-5A44-D54E-9AAC-DD52D2D1B8CE}" type="datetime1">
              <a:rPr lang="it-IT" smtClean="0"/>
              <a:t>28/01/23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BBF901C-3AEF-6530-BD92-BFDBCBECA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852BF69-F14C-2F31-5E25-78AF15E52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2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901D752-CD54-650E-C3BC-4D88EDD2E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4A74E-9E00-6C42-89F6-EE84B89FF988}" type="datetime1">
              <a:rPr lang="it-IT" smtClean="0"/>
              <a:t>28/01/23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11C5561-F0AE-57F9-03EC-2BC9012B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29191BB-3DAC-794A-7682-5A39691E1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7330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D56153-C395-2019-06D0-7F42FE55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E997FA-2127-13E2-2C85-D73014A27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C45F85E-4095-372C-26B8-53BE02C37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4F737B1-3ABE-D25A-247F-D4B4949D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9716A-9467-3641-845F-E12E4B027373}" type="datetime1">
              <a:rPr lang="it-IT" smtClean="0"/>
              <a:t>28/01/23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BCEB4DE-DC79-A23F-0BDC-EDFFE04B2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302A9A-803B-B029-D2CF-9185A37F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53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A9EF91-A44F-6CE6-8837-0EE5EFEDA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02D29DF-E914-7F72-71B3-AFD1895D4C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6627D1-E86F-988F-A397-83E9AC743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A868736-8377-2C78-6F75-5682BD7A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91973-2D2C-D54C-8F28-0B78969D7F46}" type="datetime1">
              <a:rPr lang="it-IT" smtClean="0"/>
              <a:t>28/01/23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6D3D3D-7F9B-B0DC-908B-70EE8E77A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84E128D-855D-598A-9AA6-7DAC9770F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048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06F64F-828E-43B6-6554-6FFB1F34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4144AF7-DC79-8802-4652-E5E5B58F0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A2BF1E-9545-7A4B-8033-5B7F7F56E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2A9D2-E946-C14F-8582-CD6332E491A5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2DD240-07E7-9AEB-9F11-1629E50A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740E6A-FAEC-44C5-DB60-C2D48439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3633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4600644-C5A4-1A2E-884F-BDE2C8F12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F229BA7-B538-A91F-BB45-1EF5AAA90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F37E7A-DFEE-A4FC-2125-F2338268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C6A4-A72E-364A-8341-04D8C0B68132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9A0B85-D82B-1B55-560D-2A04F806A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F384DF-0182-4634-5F6A-24080AF5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712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6734A79-E42D-8D51-8F49-2CF79B55A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50C19D-11CA-0122-AB55-08715D1B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0ACA08-9874-A13D-2049-8AEF2FA86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7C47A-60D4-FD46-9BF7-63A5C4897FD1}" type="datetime1">
              <a:rPr lang="it-IT" smtClean="0"/>
              <a:t>28/01/23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33F499-F0A0-813F-764F-093EA27C7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Dalila Maria Virzì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21B68E-B48D-D454-66C2-2B6B5FB50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443A7-0F2F-114A-87E5-BF8AD49FFC6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9912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ederazionesiculapalermo.wordpress.com/2019/03/11/la-santita-della-porte-accant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oGL0A2J_-as?feature=oembed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V32JQ25-KE?feature=oembed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hyperlink" Target="https://federazionesiculapalermo.wordpress.com/2020/12/16/gli-auguri-della-madre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video" Target="https://www.youtube.com/embed/7z2weGGMVCQ?feature=oembed" TargetMode="External"/><Relationship Id="rId7" Type="http://schemas.openxmlformats.org/officeDocument/2006/relationships/image" Target="../media/image17.jpeg"/><Relationship Id="rId2" Type="http://schemas.openxmlformats.org/officeDocument/2006/relationships/video" Target="https://www.youtube.com/embed/0rrccqUIavU?feature=oembed" TargetMode="External"/><Relationship Id="rId1" Type="http://schemas.openxmlformats.org/officeDocument/2006/relationships/video" Target="https://www.youtube.com/embed/ODtmNXUupfw?feature=oembed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federazionesiculapalermo.files.wordpress.com/2020/11/riflessione-del-mese-di-novembre-2.pdf?force_download=true" TargetMode="External"/><Relationship Id="rId13" Type="http://schemas.openxmlformats.org/officeDocument/2006/relationships/hyperlink" Target="https://federazionesiculapalermo.files.wordpress.com/2021/04/riflessione-mese-di-fgebbraio.pdf" TargetMode="External"/><Relationship Id="rId18" Type="http://schemas.openxmlformats.org/officeDocument/2006/relationships/hyperlink" Target="https://federazionesiculapalermo.files.wordpress.com/2021/04/riflessione-del-mese-di-marzo.pdf?force_download=true" TargetMode="External"/><Relationship Id="rId3" Type="http://schemas.openxmlformats.org/officeDocument/2006/relationships/image" Target="../media/image20.jpeg"/><Relationship Id="rId21" Type="http://schemas.openxmlformats.org/officeDocument/2006/relationships/hyperlink" Target="https://federazionesiculapalermo.files.wordpress.com/2021/07/riflessione-del-mese-di-giugno.pdf" TargetMode="External"/><Relationship Id="rId7" Type="http://schemas.openxmlformats.org/officeDocument/2006/relationships/hyperlink" Target="https://federazionesiculapalermo.files.wordpress.com/2020/11/riflessione-del-mese-di-novembre-2.pdf" TargetMode="External"/><Relationship Id="rId12" Type="http://schemas.openxmlformats.org/officeDocument/2006/relationships/hyperlink" Target="https://federazionesiculapalermo.files.wordpress.com/2021/04/riflessione-del-mese-di-gennaio-2021.docx?force_download=true" TargetMode="External"/><Relationship Id="rId17" Type="http://schemas.openxmlformats.org/officeDocument/2006/relationships/hyperlink" Target="https://federazionesiculapalermo.files.wordpress.com/2021/04/riflessione-del-mese-di-marzo.pdf" TargetMode="External"/><Relationship Id="rId2" Type="http://schemas.openxmlformats.org/officeDocument/2006/relationships/slideLayout" Target="../slideLayouts/slideLayout7.xml"/><Relationship Id="rId16" Type="http://schemas.openxmlformats.org/officeDocument/2006/relationships/hyperlink" Target="https://federazionesiculapalermo.files.wordpress.com/2021/04/riflessioni-mese-di-aprile-.pdf?force_download=true" TargetMode="External"/><Relationship Id="rId20" Type="http://schemas.openxmlformats.org/officeDocument/2006/relationships/hyperlink" Target="https://federazionesiculapalermo.files.wordpress.com/2021/07/riflessione-del-mese-di-maggio.pdf?force_download=true" TargetMode="External"/><Relationship Id="rId1" Type="http://schemas.openxmlformats.org/officeDocument/2006/relationships/video" Target="https://www.youtube.com/embed/v7CJOi0ImOc?feature=oembed" TargetMode="External"/><Relationship Id="rId6" Type="http://schemas.openxmlformats.org/officeDocument/2006/relationships/hyperlink" Target="https://federazionesiculapalermo.files.wordpress.com/2020/12/riflessione-del-mese-di-ottobre.pdf?force_download=true" TargetMode="External"/><Relationship Id="rId11" Type="http://schemas.openxmlformats.org/officeDocument/2006/relationships/hyperlink" Target="https://federazionesiculapalermo.files.wordpress.com/2021/04/riflessione-del-mese-di-gennaio-2021.docx" TargetMode="External"/><Relationship Id="rId5" Type="http://schemas.openxmlformats.org/officeDocument/2006/relationships/hyperlink" Target="https://federazionesiculapalermo.files.wordpress.com/2020/12/riflessione-del-mese-di-ottobre.pdf" TargetMode="External"/><Relationship Id="rId15" Type="http://schemas.openxmlformats.org/officeDocument/2006/relationships/hyperlink" Target="https://federazionesiculapalermo.files.wordpress.com/2021/04/riflessioni-mese-di-aprile-.pdf" TargetMode="External"/><Relationship Id="rId23" Type="http://schemas.openxmlformats.org/officeDocument/2006/relationships/image" Target="../media/image22.png"/><Relationship Id="rId10" Type="http://schemas.openxmlformats.org/officeDocument/2006/relationships/hyperlink" Target="https://federazionesiculapalermo.files.wordpress.com/2020/12/riflessione-del-mese-di-dicembre-.pdf?force_download=true" TargetMode="External"/><Relationship Id="rId19" Type="http://schemas.openxmlformats.org/officeDocument/2006/relationships/hyperlink" Target="https://federazionesiculapalermo.files.wordpress.com/2021/07/riflessione-del-mese-di-maggio.pdf" TargetMode="External"/><Relationship Id="rId4" Type="http://schemas.openxmlformats.org/officeDocument/2006/relationships/image" Target="../media/image21.png"/><Relationship Id="rId9" Type="http://schemas.openxmlformats.org/officeDocument/2006/relationships/hyperlink" Target="https://federazionesiculapalermo.files.wordpress.com/2020/12/riflessione-del-mese-di-dicembre-.pdf" TargetMode="External"/><Relationship Id="rId14" Type="http://schemas.openxmlformats.org/officeDocument/2006/relationships/hyperlink" Target="https://federazionesiculapalermo.files.wordpress.com/2021/04/riflessione-mese-di-fgebbraio.pdf?force_download=true" TargetMode="External"/><Relationship Id="rId22" Type="http://schemas.openxmlformats.org/officeDocument/2006/relationships/hyperlink" Target="https://federazionesiculapalermo.files.wordpress.com/2021/07/riflessione-del-mese-di-giugno.pdf?force_download=tru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federazionesiculapalermo.files.wordpress.com/2021/11/intervento-carolina-fiorica.pdf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jpeg"/><Relationship Id="rId2" Type="http://schemas.openxmlformats.org/officeDocument/2006/relationships/video" Target="https://www.youtube.com/embed/3HNuavaF3Ek?feature=oembed" TargetMode="External"/><Relationship Id="rId1" Type="http://schemas.openxmlformats.org/officeDocument/2006/relationships/video" Target="https://www.youtube.com/embed/0cyuF1U_boo?feature=oembed" TargetMode="Externa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h9RgLfwKNc?feature=oembed" TargetMode="Externa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DxQx5KHLZttIS4rdmCV0Ru5OVAt12Sud/view?usp=share_link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7" Type="http://schemas.openxmlformats.org/officeDocument/2006/relationships/image" Target="../media/image33.png"/><Relationship Id="rId2" Type="http://schemas.microsoft.com/office/2007/relationships/media" Target="../media/media3.mp4"/><Relationship Id="rId1" Type="http://schemas.openxmlformats.org/officeDocument/2006/relationships/video" Target="https://www.youtube.com/embed/Ak7zwuoMrJk?feature=oembed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drive.google.com/file/d/14ea0YhkWd09RIwCCkBPEWs1BHk8Yc4b2/view?usp=share_link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pKvstZXaTE?feature=oembed" TargetMode="External"/><Relationship Id="rId6" Type="http://schemas.openxmlformats.org/officeDocument/2006/relationships/hyperlink" Target="https://drive.google.com/file/d/1dSICVaWtJ-GH925iSJWjBOM4ZNE_wm_a/view?usp=share_link" TargetMode="External"/><Relationship Id="rId5" Type="http://schemas.openxmlformats.org/officeDocument/2006/relationships/hyperlink" Target="https://drive.google.com/file/d/1ZK_oiD4AIn_Fm5YsCvDT4PrOTg5suEEV/view?usp=share_link" TargetMode="Externa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dzfr9ykHSg?feature=oembed" TargetMode="External"/><Relationship Id="rId6" Type="http://schemas.openxmlformats.org/officeDocument/2006/relationships/image" Target="../media/image39.jpeg"/><Relationship Id="rId5" Type="http://schemas.openxmlformats.org/officeDocument/2006/relationships/hyperlink" Target="https://www.youtube.com/@CGFMANET" TargetMode="Externa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FeOTorbHmdA?feature=oembed" TargetMode="External"/><Relationship Id="rId5" Type="http://schemas.openxmlformats.org/officeDocument/2006/relationships/image" Target="../media/image40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C24BB8A-BA83-34BF-AF75-3870B425C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56953" y="6466515"/>
            <a:ext cx="4114800" cy="365125"/>
          </a:xfrm>
        </p:spPr>
        <p:txBody>
          <a:bodyPr/>
          <a:lstStyle/>
          <a:p>
            <a:r>
              <a:rPr lang="it-IT" dirty="0"/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71BAE9D-010A-64EE-C48C-854A7BC8B54C}"/>
              </a:ext>
            </a:extLst>
          </p:cNvPr>
          <p:cNvSpPr txBox="1"/>
          <p:nvPr/>
        </p:nvSpPr>
        <p:spPr>
          <a:xfrm>
            <a:off x="1042737" y="1796717"/>
            <a:ext cx="2991574" cy="2807368"/>
          </a:xfrm>
          <a:prstGeom prst="rect">
            <a:avLst/>
          </a:prstGeom>
          <a:noFill/>
        </p:spPr>
        <p:txBody>
          <a:bodyPr wrap="square">
            <a:prstTxWarp prst="textArchUp">
              <a:avLst>
                <a:gd name="adj" fmla="val 8970316"/>
              </a:avLst>
            </a:prstTxWarp>
            <a:spAutoFit/>
          </a:bodyPr>
          <a:lstStyle/>
          <a:p>
            <a:pPr algn="ctr"/>
            <a:r>
              <a:rPr lang="it-IT" sz="2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FSP « Madre Morano» </a:t>
            </a:r>
          </a:p>
          <a:p>
            <a:r>
              <a:rPr lang="it-IT" sz="2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RELAZIONE QUADRIENNIO 2018 - 2022</a:t>
            </a:r>
          </a:p>
        </p:txBody>
      </p:sp>
    </p:spTree>
    <p:extLst>
      <p:ext uri="{BB962C8B-B14F-4D97-AF65-F5344CB8AC3E}">
        <p14:creationId xmlns:p14="http://schemas.microsoft.com/office/powerpoint/2010/main" val="404699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689438D-E6E1-0227-DAD9-82D98C6ACEA7}"/>
              </a:ext>
            </a:extLst>
          </p:cNvPr>
          <p:cNvSpPr txBox="1"/>
          <p:nvPr/>
        </p:nvSpPr>
        <p:spPr>
          <a:xfrm>
            <a:off x="2481521" y="714347"/>
            <a:ext cx="5798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CONSIGLIO FSP </a:t>
            </a:r>
          </a:p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2018 - 2022</a:t>
            </a:r>
            <a:endParaRPr lang="it-IT" sz="36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graphicFrame>
        <p:nvGraphicFramePr>
          <p:cNvPr id="2" name="Tabella 3">
            <a:extLst>
              <a:ext uri="{FF2B5EF4-FFF2-40B4-BE49-F238E27FC236}">
                <a16:creationId xmlns:a16="http://schemas.microsoft.com/office/drawing/2014/main" id="{62AE3254-B85D-947D-44DC-0942D5405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744585"/>
              </p:ext>
            </p:extLst>
          </p:nvPr>
        </p:nvGraphicFramePr>
        <p:xfrm>
          <a:off x="2481521" y="2048158"/>
          <a:ext cx="6896396" cy="42656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3614">
                  <a:extLst>
                    <a:ext uri="{9D8B030D-6E8A-4147-A177-3AD203B41FA5}">
                      <a16:colId xmlns:a16="http://schemas.microsoft.com/office/drawing/2014/main" val="3640486582"/>
                    </a:ext>
                  </a:extLst>
                </a:gridCol>
                <a:gridCol w="3912782">
                  <a:extLst>
                    <a:ext uri="{9D8B030D-6E8A-4147-A177-3AD203B41FA5}">
                      <a16:colId xmlns:a16="http://schemas.microsoft.com/office/drawing/2014/main" val="1726706480"/>
                    </a:ext>
                  </a:extLst>
                </a:gridCol>
              </a:tblGrid>
              <a:tr h="263147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Virzì Dalila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Presidente</a:t>
                      </a:r>
                      <a:endParaRPr lang="it-IT" sz="2400" dirty="0"/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953927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Falzone Franca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Vice Presidente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945919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Di Raimondo Giusy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Segretaria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9871915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Giamporcaro Fabiola 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Tesoriera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54777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Fiorica Carolina 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562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Consigliera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31898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Visconti Cettina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562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Consigliera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679764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Alaimo Antonella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562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Consigliera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141074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Pontillo Nunziella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562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Consigliera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976516"/>
                  </a:ext>
                </a:extLst>
              </a:tr>
              <a:tr h="428390">
                <a:tc>
                  <a:txBody>
                    <a:bodyPr/>
                    <a:lstStyle/>
                    <a:p>
                      <a:r>
                        <a:rPr lang="it-IT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Saverino Mariangela</a:t>
                      </a:r>
                      <a:endParaRPr lang="it-IT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5562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Consigliera</a:t>
                      </a:r>
                    </a:p>
                  </a:txBody>
                  <a:tcPr marL="189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9268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47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689438D-E6E1-0227-DAD9-82D98C6ACEA7}"/>
              </a:ext>
            </a:extLst>
          </p:cNvPr>
          <p:cNvSpPr txBox="1"/>
          <p:nvPr/>
        </p:nvSpPr>
        <p:spPr>
          <a:xfrm>
            <a:off x="2481521" y="714347"/>
            <a:ext cx="5798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CONSIGLIO FSP </a:t>
            </a:r>
          </a:p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Attività 2018 - 2019</a:t>
            </a:r>
            <a:endParaRPr lang="it-IT" sz="36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674F65D-F061-1D2C-48CE-A7587F938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723585"/>
              </p:ext>
            </p:extLst>
          </p:nvPr>
        </p:nvGraphicFramePr>
        <p:xfrm>
          <a:off x="545430" y="2756694"/>
          <a:ext cx="9336505" cy="3078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50741">
                  <a:extLst>
                    <a:ext uri="{9D8B030D-6E8A-4147-A177-3AD203B41FA5}">
                      <a16:colId xmlns:a16="http://schemas.microsoft.com/office/drawing/2014/main" val="579649571"/>
                    </a:ext>
                  </a:extLst>
                </a:gridCol>
                <a:gridCol w="1332405">
                  <a:extLst>
                    <a:ext uri="{9D8B030D-6E8A-4147-A177-3AD203B41FA5}">
                      <a16:colId xmlns:a16="http://schemas.microsoft.com/office/drawing/2014/main" val="3179852521"/>
                    </a:ext>
                  </a:extLst>
                </a:gridCol>
                <a:gridCol w="685044">
                  <a:extLst>
                    <a:ext uri="{9D8B030D-6E8A-4147-A177-3AD203B41FA5}">
                      <a16:colId xmlns:a16="http://schemas.microsoft.com/office/drawing/2014/main" val="3068147182"/>
                    </a:ext>
                  </a:extLst>
                </a:gridCol>
                <a:gridCol w="6768315">
                  <a:extLst>
                    <a:ext uri="{9D8B030D-6E8A-4147-A177-3AD203B41FA5}">
                      <a16:colId xmlns:a16="http://schemas.microsoft.com/office/drawing/2014/main" val="146030382"/>
                    </a:ext>
                  </a:extLst>
                </a:gridCol>
              </a:tblGrid>
              <a:tr h="252095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Data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Attività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074236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23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1275" algn="ctr"/>
                      <a:r>
                        <a:rPr lang="it-IT" sz="1800" b="1" cap="small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settembre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2018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 Federale Palermo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408998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12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ottobre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2018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Elezioni Consiglio Federale 2018 - 2022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008576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02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dicembre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2018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 Federale a Catania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386340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gennaio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 Federale a Palermo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117095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17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febbraio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 Federale Palermo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558544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marzo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tutte le unioni in pellegrinaggio ad alì da madre morano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160289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07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aprile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Formazione Comunità Educante di tutte le case salesiane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545837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aprile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Festa del Grazie Ispettoriale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051042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12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maggio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Assemblea Ispettoriale Famiglia Salesiana a Catania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319686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1275" algn="ctr"/>
                      <a:r>
                        <a:rPr lang="it-IT" sz="1800" b="1" cap="small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giugno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it-IT" sz="18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cap="small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tutte le unioni in pellegrinaggio a Tindari</a:t>
                      </a:r>
                      <a:endParaRPr lang="it-IT" sz="1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588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84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77"/>
                <a:ea typeface="+mn-ea"/>
                <a:cs typeface="+mn-cs"/>
              </a:rPr>
              <a:t>Dalila Maria Virzì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F10706C-0ED2-B3F0-3651-9213C64DE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79089">
            <a:off x="2713284" y="214637"/>
            <a:ext cx="4579103" cy="64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07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BDFD27F-90FE-1FA6-3311-46A6F3F4437D}"/>
              </a:ext>
            </a:extLst>
          </p:cNvPr>
          <p:cNvSpPr txBox="1"/>
          <p:nvPr/>
        </p:nvSpPr>
        <p:spPr>
          <a:xfrm>
            <a:off x="2514821" y="613754"/>
            <a:ext cx="83986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ANNO SOCIALE 2019 - ALÌ TERME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CE6DC116-3DD0-1B0D-B81C-A57CF028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36612" y="2443163"/>
            <a:ext cx="3717925" cy="857250"/>
          </a:xfrm>
        </p:spPr>
        <p:txBody>
          <a:bodyPr>
            <a:noAutofit/>
          </a:bodyPr>
          <a:lstStyle/>
          <a:p>
            <a:pPr fontAlgn="base"/>
            <a:r>
              <a:rPr lang="it-IT" b="0" i="0" cap="all" dirty="0">
                <a:solidFill>
                  <a:srgbClr val="2B2B2B"/>
                </a:solidFill>
                <a:effectLst/>
                <a:latin typeface="Arimo"/>
              </a:rPr>
              <a:t>“LA SANTITÀ DELLA PORTA ACCANTO”</a:t>
            </a:r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3E013915-CAAB-994D-3708-931B6A3E9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300413"/>
            <a:ext cx="3717925" cy="2954338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Nell’Istituto aliese Maria Ausiliatrice, domenica </a:t>
            </a:r>
            <a:r>
              <a:rPr lang="it-IT" b="1" dirty="0"/>
              <a:t>10 marzo 2019</a:t>
            </a:r>
            <a:r>
              <a:rPr lang="it-IT" dirty="0"/>
              <a:t>, il Consiglio della Federazione Sicula Palermo delle Exallieve/i delle FMA e le Unioni di Alì Terme, Altofonte, Caltanissetta, Gliaca, Leonforte, Mazzarino, Pa-Arenella, Patti Marina, Pa-Main, Pietraperzia, Sant’Agata Militello, San Cataldo, Valle-Messina si sono riuniti per condividere un incontro di formazione, guidato dal </a:t>
            </a:r>
            <a:r>
              <a:rPr lang="it-IT" b="1" dirty="0"/>
              <a:t>Prof. Don Roberto Romeo, «</a:t>
            </a:r>
            <a:r>
              <a:rPr lang="it-IT" sz="1600" b="1" i="1" dirty="0"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La santità della porta accanto». L'esortazione apostolica di papa Francesco Gaudete et exsultate</a:t>
            </a:r>
            <a:endParaRPr lang="it-IT" dirty="0"/>
          </a:p>
        </p:txBody>
      </p:sp>
      <p:sp>
        <p:nvSpPr>
          <p:cNvPr id="7" name="Segnaposto piè di pagina 5">
            <a:extLst>
              <a:ext uri="{FF2B5EF4-FFF2-40B4-BE49-F238E27FC236}">
                <a16:creationId xmlns:a16="http://schemas.microsoft.com/office/drawing/2014/main" id="{B8F31ACC-D336-09EE-665A-E75647D06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pic>
        <p:nvPicPr>
          <p:cNvPr id="1026" name="Picture 2">
            <a:hlinkClick r:id="rId3"/>
            <a:extLst>
              <a:ext uri="{FF2B5EF4-FFF2-40B4-BE49-F238E27FC236}">
                <a16:creationId xmlns:a16="http://schemas.microsoft.com/office/drawing/2014/main" id="{A0835876-6E20-C1CF-7092-70FA9C919EA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1" r="10631"/>
          <a:stretch>
            <a:fillRect/>
          </a:stretch>
        </p:blipFill>
        <p:spPr bwMode="auto">
          <a:xfrm>
            <a:off x="5194300" y="1530857"/>
            <a:ext cx="5918200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6FE3F67-9592-C713-0A51-4197D440EABC}"/>
              </a:ext>
            </a:extLst>
          </p:cNvPr>
          <p:cNvSpPr txBox="1"/>
          <p:nvPr/>
        </p:nvSpPr>
        <p:spPr>
          <a:xfrm>
            <a:off x="5254626" y="5744540"/>
            <a:ext cx="610076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700" b="1" i="1" dirty="0">
                <a:solidFill>
                  <a:srgbClr val="2B2B2B"/>
                </a:solidFill>
                <a:effectLst/>
                <a:latin typeface="inherit"/>
              </a:rPr>
              <a:t>L’Esortazione apostolica di papa Francesco Gaudete et exsultate</a:t>
            </a:r>
            <a:endParaRPr lang="it-IT" sz="1700" dirty="0"/>
          </a:p>
        </p:txBody>
      </p:sp>
    </p:spTree>
    <p:extLst>
      <p:ext uri="{BB962C8B-B14F-4D97-AF65-F5344CB8AC3E}">
        <p14:creationId xmlns:p14="http://schemas.microsoft.com/office/powerpoint/2010/main" val="301016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BDFD27F-90FE-1FA6-3311-46A6F3F4437D}"/>
              </a:ext>
            </a:extLst>
          </p:cNvPr>
          <p:cNvSpPr txBox="1"/>
          <p:nvPr/>
        </p:nvSpPr>
        <p:spPr>
          <a:xfrm>
            <a:off x="2695574" y="844483"/>
            <a:ext cx="83986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ANNO SOCIALE 2019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CE6DC116-3DD0-1B0D-B81C-A57CF028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836612" y="2443163"/>
            <a:ext cx="3717925" cy="857250"/>
          </a:xfrm>
        </p:spPr>
        <p:txBody>
          <a:bodyPr>
            <a:noAutofit/>
          </a:bodyPr>
          <a:lstStyle/>
          <a:p>
            <a:pPr fontAlgn="base"/>
            <a:r>
              <a:rPr lang="it-IT" b="0" i="0" cap="all" dirty="0">
                <a:solidFill>
                  <a:srgbClr val="2B2B2B"/>
                </a:solidFill>
                <a:effectLst/>
                <a:latin typeface="Arimo"/>
              </a:rPr>
              <a:t>“LA SANTITÀ DELLA PORTA ACCANTO”</a:t>
            </a:r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3E013915-CAAB-994D-3708-931B6A3E9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3300413"/>
            <a:ext cx="3717925" cy="2954338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000" dirty="0"/>
              <a:t>Erano presenti Madre Ispettrice Sr Maria Pisciotta, la Direttrice della Casa Sr Mariella Lo Turco, l’autrice di “Un sogno infranto” Caterina Panariello e la Prof.ssa Mimma Brigandì che  ha presentato l’opera la cui protagonista è Cettina </a:t>
            </a:r>
            <a:r>
              <a:rPr lang="it-IT" sz="2000" dirty="0" err="1"/>
              <a:t>Muscarà</a:t>
            </a:r>
            <a:r>
              <a:rPr lang="it-IT" sz="2000" dirty="0"/>
              <a:t>, una giovane Exallieva che ha vissuto e studiato ad Alì nell’Istituto delle FMA. </a:t>
            </a:r>
          </a:p>
        </p:txBody>
      </p:sp>
      <p:sp>
        <p:nvSpPr>
          <p:cNvPr id="7" name="Segnaposto piè di pagina 5">
            <a:extLst>
              <a:ext uri="{FF2B5EF4-FFF2-40B4-BE49-F238E27FC236}">
                <a16:creationId xmlns:a16="http://schemas.microsoft.com/office/drawing/2014/main" id="{B8F31ACC-D336-09EE-665A-E75647D06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6FE3F67-9592-C713-0A51-4197D440EABC}"/>
              </a:ext>
            </a:extLst>
          </p:cNvPr>
          <p:cNvSpPr txBox="1"/>
          <p:nvPr/>
        </p:nvSpPr>
        <p:spPr>
          <a:xfrm>
            <a:off x="5254626" y="5744540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it-IT" sz="2400" b="1" i="1" dirty="0">
                <a:solidFill>
                  <a:srgbClr val="2B2B2B"/>
                </a:solidFill>
                <a:latin typeface="inherit"/>
              </a:rPr>
              <a:t>Un sogno infranto</a:t>
            </a:r>
          </a:p>
        </p:txBody>
      </p:sp>
      <p:pic>
        <p:nvPicPr>
          <p:cNvPr id="2" name="Elementi multimediali online 1">
            <a:hlinkClick r:id="" action="ppaction://media"/>
            <a:extLst>
              <a:ext uri="{FF2B5EF4-FFF2-40B4-BE49-F238E27FC236}">
                <a16:creationId xmlns:a16="http://schemas.microsoft.com/office/drawing/2014/main" id="{B4862A15-D60B-3958-2B95-5BCDC3F2A30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28259" y="1998490"/>
            <a:ext cx="6883590" cy="359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7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150770-F6F0-522E-717F-5B324FD04E22}"/>
              </a:ext>
            </a:extLst>
          </p:cNvPr>
          <p:cNvSpPr txBox="1"/>
          <p:nvPr/>
        </p:nvSpPr>
        <p:spPr>
          <a:xfrm>
            <a:off x="2695574" y="647713"/>
            <a:ext cx="84898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ANNO SOCIALE 2019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E98645-C147-2B69-CCC4-D7C31A9FC122}"/>
              </a:ext>
            </a:extLst>
          </p:cNvPr>
          <p:cNvSpPr txBox="1"/>
          <p:nvPr/>
        </p:nvSpPr>
        <p:spPr>
          <a:xfrm>
            <a:off x="818648" y="2512462"/>
            <a:ext cx="5155537" cy="3397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it-IT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Pietraperzia, </a:t>
            </a:r>
            <a:r>
              <a:rPr lang="it-IT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 novembre 2019</a:t>
            </a:r>
          </a:p>
          <a:p>
            <a:pPr>
              <a:lnSpc>
                <a:spcPct val="130000"/>
              </a:lnSpc>
            </a:pPr>
            <a:r>
              <a:rPr lang="it-IT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it-IT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iornata di spiritualità</a:t>
            </a:r>
            <a:r>
              <a:rPr lang="it-IT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2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salesiana: «Testimoniamo quel che è buono, vero e bello... nella nostra vita»</a:t>
            </a:r>
          </a:p>
          <a:p>
            <a:pPr>
              <a:lnSpc>
                <a:spcPct val="130000"/>
              </a:lnSpc>
            </a:pPr>
            <a:r>
              <a:rPr lang="it-IT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Animazione: Carolina Fiorica, Dalila Virzì</a:t>
            </a:r>
            <a:endParaRPr lang="it-IT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PIETRAPERZIA. Riaperta al culto, dopo 5 anni dalla sua ...">
            <a:extLst>
              <a:ext uri="{FF2B5EF4-FFF2-40B4-BE49-F238E27FC236}">
                <a16:creationId xmlns:a16="http://schemas.microsoft.com/office/drawing/2014/main" id="{53227F01-FDB0-75E3-EDA9-999C1C7F3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9" t="2273" r="17" b="-2273"/>
          <a:stretch/>
        </p:blipFill>
        <p:spPr bwMode="auto">
          <a:xfrm>
            <a:off x="6234356" y="1844668"/>
            <a:ext cx="5155538" cy="436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957D548-D41B-04AF-25B6-56C9F1F66484}"/>
              </a:ext>
            </a:extLst>
          </p:cNvPr>
          <p:cNvSpPr txBox="1"/>
          <p:nvPr/>
        </p:nvSpPr>
        <p:spPr>
          <a:xfrm>
            <a:off x="5764125" y="62102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FF0000"/>
                </a:solidFill>
                <a:effectLst/>
                <a:latin typeface="Titillium Web" panose="020F0502020204030204" pitchFamily="34" charset="0"/>
              </a:rPr>
              <a:t> </a:t>
            </a:r>
            <a:r>
              <a:rPr lang="it-IT" sz="1600" b="0" i="1" u="none" strike="noStrike" dirty="0">
                <a:effectLst/>
                <a:latin typeface="Titillium Web" panose="020F0502020204030204" pitchFamily="34" charset="0"/>
              </a:rPr>
              <a:t>10 Novembre 2019 inaugurazione  Cappella Istituto FMA di Pietraperzia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3062315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150770-F6F0-522E-717F-5B324FD04E22}"/>
              </a:ext>
            </a:extLst>
          </p:cNvPr>
          <p:cNvSpPr txBox="1"/>
          <p:nvPr/>
        </p:nvSpPr>
        <p:spPr>
          <a:xfrm>
            <a:off x="2441574" y="1097196"/>
            <a:ext cx="83986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ANNO SOCIALE 2019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E193EE9-FBCB-3D32-9D04-950CE71EA55B}"/>
              </a:ext>
            </a:extLst>
          </p:cNvPr>
          <p:cNvSpPr txBox="1"/>
          <p:nvPr/>
        </p:nvSpPr>
        <p:spPr>
          <a:xfrm>
            <a:off x="7953154" y="759038"/>
            <a:ext cx="3934046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it-IT" sz="3200" b="1" dirty="0">
                <a:latin typeface="Arial" panose="020B0604020202020204" pitchFamily="34" charset="0"/>
                <a:cs typeface="Times New Roman" panose="02020603050405020304" pitchFamily="18" charset="0"/>
              </a:rPr>
              <a:t>19 marzo 2019 	</a:t>
            </a:r>
          </a:p>
          <a:p>
            <a:pPr>
              <a:spcAft>
                <a:spcPts val="1000"/>
              </a:spcAft>
            </a:pPr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La nostra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ASSOCIAZIONE f</a:t>
            </a:r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esteggia 111 anni</a:t>
            </a:r>
            <a:endParaRPr lang="it-IT" sz="3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000"/>
              </a:spcAft>
            </a:pPr>
            <a:r>
              <a:rPr lang="it-IT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4-7 aprile 2019 	</a:t>
            </a:r>
          </a:p>
          <a:p>
            <a:pPr>
              <a:spcAft>
                <a:spcPts val="1000"/>
              </a:spcAft>
            </a:pPr>
            <a:r>
              <a:rPr lang="it-IT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 Consigliere partecipano alle </a:t>
            </a:r>
            <a:r>
              <a:rPr lang="it-IT" sz="3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“Linee d’impegno” a Barcellona in Spagna	</a:t>
            </a:r>
            <a:endParaRPr lang="it-IT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874FA0-AEDE-5423-1F65-046E460D7E5C}"/>
              </a:ext>
            </a:extLst>
          </p:cNvPr>
          <p:cNvSpPr txBox="1"/>
          <p:nvPr/>
        </p:nvSpPr>
        <p:spPr>
          <a:xfrm>
            <a:off x="894794" y="2027220"/>
            <a:ext cx="66477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it-IT" sz="2800" i="1" dirty="0"/>
          </a:p>
          <a:p>
            <a:pPr algn="just"/>
            <a:r>
              <a:rPr lang="it-IT" sz="2800" i="1" dirty="0"/>
              <a:t>Parlare della spiritualità dell’Exallieva e dell’Exallievo delle FMA  è parlare della figlia e del figlio di Dio come l’hanno sognato Don Bosco e Madre Mazzarello. Cioè di buone cristiane/i e oneste/i cittadine/i, che usciti dalle case delle FMA vivono nel mondo con delle caratteristiche proprie, quelle del carisma salesiano con stilo mornesino</a:t>
            </a:r>
            <a:r>
              <a:rPr lang="it-IT" sz="2800" b="1" i="1" dirty="0"/>
              <a:t>.</a:t>
            </a:r>
          </a:p>
          <a:p>
            <a:pPr algn="r"/>
            <a:r>
              <a:rPr lang="it-IT" sz="2800" b="1" i="1" dirty="0"/>
              <a:t>                Gabriela Patiño O., FMA </a:t>
            </a:r>
          </a:p>
        </p:txBody>
      </p:sp>
    </p:spTree>
    <p:extLst>
      <p:ext uri="{BB962C8B-B14F-4D97-AF65-F5344CB8AC3E}">
        <p14:creationId xmlns:p14="http://schemas.microsoft.com/office/powerpoint/2010/main" val="1008677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77"/>
                <a:ea typeface="+mn-ea"/>
                <a:cs typeface="+mn-cs"/>
              </a:rPr>
              <a:t>Dalila Maria Virzì</a:t>
            </a:r>
          </a:p>
        </p:txBody>
      </p:sp>
      <p:pic>
        <p:nvPicPr>
          <p:cNvPr id="5" name="Festa del Grazie Ispettoriale 2019">
            <a:hlinkClick r:id="" action="ppaction://media"/>
            <a:extLst>
              <a:ext uri="{FF2B5EF4-FFF2-40B4-BE49-F238E27FC236}">
                <a16:creationId xmlns:a16="http://schemas.microsoft.com/office/drawing/2014/main" id="{A0F3D6E2-1079-EF6A-8A15-EAE2D1522F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8863" y="295902"/>
            <a:ext cx="11534274" cy="626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1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77"/>
                <a:ea typeface="+mn-ea"/>
                <a:cs typeface="+mn-cs"/>
              </a:rPr>
              <a:t>Dalila Maria Virzì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FD7958A-A0F1-EF55-6075-5FB4E09D63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257"/>
          <a:stretch/>
        </p:blipFill>
        <p:spPr>
          <a:xfrm rot="21150927">
            <a:off x="517263" y="127075"/>
            <a:ext cx="5537697" cy="652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53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6EB508B-3459-5AB3-E84F-5EBADE98BE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899" y="135382"/>
            <a:ext cx="5230197" cy="1299411"/>
          </a:xfrm>
          <a:prstGeom prst="rect">
            <a:avLst/>
          </a:prstGeom>
        </p:spPr>
      </p:pic>
      <p:pic>
        <p:nvPicPr>
          <p:cNvPr id="36" name="Tindari 2019.mp4">
            <a:hlinkClick r:id="" action="ppaction://media"/>
            <a:extLst>
              <a:ext uri="{FF2B5EF4-FFF2-40B4-BE49-F238E27FC236}">
                <a16:creationId xmlns:a16="http://schemas.microsoft.com/office/drawing/2014/main" id="{30019FD4-79BE-DDCF-917E-4C7BDC2CC7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1063" y="1524000"/>
            <a:ext cx="8669867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3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7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689438D-E6E1-0227-DAD9-82D98C6ACEA7}"/>
              </a:ext>
            </a:extLst>
          </p:cNvPr>
          <p:cNvSpPr txBox="1"/>
          <p:nvPr/>
        </p:nvSpPr>
        <p:spPr>
          <a:xfrm>
            <a:off x="2481521" y="714347"/>
            <a:ext cx="5798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CONSIGLIO FSP </a:t>
            </a:r>
          </a:p>
          <a:p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Attività 2020 - 2021</a:t>
            </a:r>
            <a:endParaRPr lang="it-IT" sz="36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0AE41EE8-7C0D-0937-DDBB-274447175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206369"/>
              </p:ext>
            </p:extLst>
          </p:nvPr>
        </p:nvGraphicFramePr>
        <p:xfrm>
          <a:off x="2481521" y="2076733"/>
          <a:ext cx="8415079" cy="3899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426507">
                  <a:extLst>
                    <a:ext uri="{9D8B030D-6E8A-4147-A177-3AD203B41FA5}">
                      <a16:colId xmlns:a16="http://schemas.microsoft.com/office/drawing/2014/main" val="161620763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322711461"/>
                    </a:ext>
                  </a:extLst>
                </a:gridCol>
                <a:gridCol w="6467872">
                  <a:extLst>
                    <a:ext uri="{9D8B030D-6E8A-4147-A177-3AD203B41FA5}">
                      <a16:colId xmlns:a16="http://schemas.microsoft.com/office/drawing/2014/main" val="1286739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05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settembre. 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0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settembre.    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Assemblea</a:t>
                      </a:r>
                      <a:r>
                        <a:rPr lang="it-IT" sz="1400" b="1" spc="-6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Ispettoriale</a:t>
                      </a:r>
                      <a:r>
                        <a:rPr lang="it-IT" sz="1400" b="1" spc="-55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online</a:t>
                      </a:r>
                      <a:endParaRPr lang="it-IT" sz="14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825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settembre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406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26 settembre</a:t>
                      </a: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24 ottobre      </a:t>
                      </a: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21 novembre       </a:t>
                      </a: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12 dicembre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           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defTabSz="914400" rtl="0" eaLnBrk="1" fontAlgn="auto" latinLnBrk="0" hangingPunct="1">
                        <a:lnSpc>
                          <a:spcPts val="13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66675">
                        <a:lnSpc>
                          <a:spcPts val="1330"/>
                        </a:lnSpc>
                        <a:spcBef>
                          <a:spcPts val="0"/>
                        </a:spcBef>
                      </a:pP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 Incontri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Formativi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del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Federale </a:t>
                      </a:r>
                    </a:p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la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Confederazione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Mondiale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Exallieve/i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FMA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728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22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novembre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233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18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dicembre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Assemblea</a:t>
                      </a:r>
                      <a:r>
                        <a:rPr lang="it-IT" sz="1400" b="1" spc="-35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Federale</a:t>
                      </a:r>
                      <a:r>
                        <a:rPr lang="it-IT" sz="1400" b="1" spc="-3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ed</a:t>
                      </a:r>
                      <a:r>
                        <a:rPr lang="it-IT" sz="1400" b="1" spc="-3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Auguri</a:t>
                      </a:r>
                      <a:r>
                        <a:rPr lang="it-IT" sz="1400" b="1" spc="-3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</a:t>
                      </a:r>
                      <a:r>
                        <a:rPr lang="it-IT" sz="1400" b="1" spc="-3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Natale</a:t>
                      </a:r>
                      <a:endParaRPr lang="it-IT" sz="14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312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15-16-17</a:t>
                      </a:r>
                      <a:r>
                        <a:rPr lang="it-IT" sz="1400" b="1" spc="-5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gennaio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Partecipazione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alle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Giornate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Spiritualità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FS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418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24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gennaio.             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Partecipazione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al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Commento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della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Strenna</a:t>
                      </a:r>
                      <a:r>
                        <a:rPr lang="it-IT" sz="1400" b="1" spc="-4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101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26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gennaio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48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06</a:t>
                      </a: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</a:t>
                      </a:r>
                      <a:r>
                        <a:rPr lang="it-IT" sz="1400" b="1" spc="-1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13</a:t>
                      </a:r>
                      <a:r>
                        <a:rPr lang="it-IT" sz="1400" b="1" spc="-1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marzo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Esercizi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Spirituali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Federazione,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guidati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da</a:t>
                      </a:r>
                      <a:r>
                        <a:rPr lang="it-IT" sz="1400" b="1" spc="-3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Don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Giuseppe</a:t>
                      </a:r>
                      <a:r>
                        <a:rPr lang="it-IT" sz="1400" b="1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Cassaro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535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18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marzo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976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27 aprile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29210" indent="0" algn="l" defTabSz="914400" rtl="0" eaLnBrk="1" fontAlgn="auto" latinLnBrk="0" hangingPunct="1">
                        <a:lnSpc>
                          <a:spcPts val="14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Assemblea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Federale</a:t>
                      </a: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Meditazione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guidata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da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Carolina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Fiorica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- Auguri di Pasqua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15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31</a:t>
                      </a:r>
                      <a:r>
                        <a:rPr lang="it-IT" sz="1400" b="1" spc="-2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maggio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473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30</a:t>
                      </a:r>
                      <a:r>
                        <a:rPr lang="it-IT" sz="1400" b="1" spc="-3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giugno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6675">
                        <a:spcBef>
                          <a:spcPts val="0"/>
                        </a:spcBef>
                      </a:pPr>
                      <a:r>
                        <a:rPr lang="it-IT" sz="1400" b="1" spc="-2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Consiglio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Federazione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Sicula</a:t>
                      </a:r>
                      <a:r>
                        <a:rPr lang="it-IT" sz="1400" b="1" spc="-55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it-IT" sz="1400" b="1" spc="-1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Palermo</a:t>
                      </a:r>
                      <a:endParaRPr lang="it-IT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marT="9720" marB="9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6432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243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latin typeface="Lucida Calligraphy" panose="03010101010101010101" pitchFamily="66" charset="77"/>
              </a:rPr>
              <a:t>Dalila Maria Virzì\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541421" y="6576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C1C41B5-14A2-8507-78C5-5973E9EF37C0}"/>
              </a:ext>
            </a:extLst>
          </p:cNvPr>
          <p:cNvSpPr txBox="1"/>
          <p:nvPr/>
        </p:nvSpPr>
        <p:spPr>
          <a:xfrm>
            <a:off x="190500" y="12424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D63F0546-A566-6B1A-B911-F9AD7E003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69898"/>
            <a:ext cx="5809769" cy="2328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C7B3EF-613D-B2AF-2C79-6B9FBD21D806}"/>
              </a:ext>
            </a:extLst>
          </p:cNvPr>
          <p:cNvSpPr txBox="1"/>
          <p:nvPr/>
        </p:nvSpPr>
        <p:spPr>
          <a:xfrm>
            <a:off x="6084566" y="5531084"/>
            <a:ext cx="580976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it-IT" b="1" i="1" dirty="0">
                <a:solidFill>
                  <a:srgbClr val="555555"/>
                </a:solidFill>
                <a:effectLst/>
                <a:latin typeface="Lato" panose="020F0502020204030204" pitchFamily="34" charset="0"/>
              </a:rPr>
              <a:t>AUGURI NATALE EE.AA.</a:t>
            </a:r>
            <a:r>
              <a:rPr lang="it-IT" b="0" i="1" dirty="0">
                <a:solidFill>
                  <a:srgbClr val="555555"/>
                </a:solidFill>
                <a:effectLst/>
                <a:latin typeface="Lato" panose="020F0502020204030203" pitchFamily="34" charset="0"/>
              </a:rPr>
              <a:t> On line, 13 dicembre 2020</a:t>
            </a:r>
            <a:endParaRPr lang="it-IT" dirty="0"/>
          </a:p>
        </p:txBody>
      </p:sp>
      <p:pic>
        <p:nvPicPr>
          <p:cNvPr id="6" name="Elementi multimediali online 5">
            <a:hlinkClick r:id="" action="ppaction://media"/>
            <a:extLst>
              <a:ext uri="{FF2B5EF4-FFF2-40B4-BE49-F238E27FC236}">
                <a16:creationId xmlns:a16="http://schemas.microsoft.com/office/drawing/2014/main" id="{86220E1B-2776-AFC2-4B2E-0DF0CC64F6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973220" y="2100416"/>
            <a:ext cx="4530559" cy="339791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1F2ED2A-A68B-CFE9-01FE-A80150EB5767}"/>
              </a:ext>
            </a:extLst>
          </p:cNvPr>
          <p:cNvSpPr txBox="1"/>
          <p:nvPr/>
        </p:nvSpPr>
        <p:spPr>
          <a:xfrm>
            <a:off x="973220" y="5638969"/>
            <a:ext cx="4530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1" dirty="0">
                <a:solidFill>
                  <a:srgbClr val="555555"/>
                </a:solidFill>
                <a:latin typeface="Lato" panose="020F0502020204030204" pitchFamily="34" charset="0"/>
              </a:rPr>
              <a:t>18 dicembre 2020 – </a:t>
            </a:r>
            <a:r>
              <a:rPr lang="it-IT" sz="1600" b="1" i="1" dirty="0">
                <a:solidFill>
                  <a:srgbClr val="555555"/>
                </a:solidFill>
                <a:latin typeface="Lato" panose="020F0502020204030204" pitchFamily="34" charset="0"/>
              </a:rPr>
              <a:t>ASSEMBLEA FEDERALE </a:t>
            </a:r>
            <a:endParaRPr lang="it-IT" b="1" i="1" dirty="0">
              <a:solidFill>
                <a:srgbClr val="555555"/>
              </a:solidFill>
              <a:latin typeface="La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90C4246-91D2-4A69-7F3C-7C077433DE88}"/>
              </a:ext>
            </a:extLst>
          </p:cNvPr>
          <p:cNvSpPr txBox="1"/>
          <p:nvPr/>
        </p:nvSpPr>
        <p:spPr>
          <a:xfrm>
            <a:off x="3689685" y="44526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7" name="Elementi multimediali online 6">
            <a:hlinkClick r:id="" action="ppaction://media"/>
            <a:extLst>
              <a:ext uri="{FF2B5EF4-FFF2-40B4-BE49-F238E27FC236}">
                <a16:creationId xmlns:a16="http://schemas.microsoft.com/office/drawing/2014/main" id="{DB5C1555-7AC6-610F-D8E4-EE8DE584E5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11338" y="2492790"/>
            <a:ext cx="2880896" cy="1627706"/>
          </a:xfrm>
          <a:prstGeom prst="rect">
            <a:avLst/>
          </a:prstGeom>
        </p:spPr>
      </p:pic>
      <p:pic>
        <p:nvPicPr>
          <p:cNvPr id="8" name="Elementi multimediali online 7">
            <a:hlinkClick r:id="" action="ppaction://media"/>
            <a:extLst>
              <a:ext uri="{FF2B5EF4-FFF2-40B4-BE49-F238E27FC236}">
                <a16:creationId xmlns:a16="http://schemas.microsoft.com/office/drawing/2014/main" id="{8E9DA973-2459-5E9D-96B1-A6EDE09391CD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3490496" y="2506432"/>
            <a:ext cx="2880896" cy="1627706"/>
          </a:xfrm>
          <a:prstGeom prst="rect">
            <a:avLst/>
          </a:prstGeom>
        </p:spPr>
      </p:pic>
      <p:pic>
        <p:nvPicPr>
          <p:cNvPr id="9" name="Elementi multimediali online 8">
            <a:hlinkClick r:id="" action="ppaction://media"/>
            <a:extLst>
              <a:ext uri="{FF2B5EF4-FFF2-40B4-BE49-F238E27FC236}">
                <a16:creationId xmlns:a16="http://schemas.microsoft.com/office/drawing/2014/main" id="{D352AD3E-EC73-ED93-99D7-602F207FD70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6589733" y="2521436"/>
            <a:ext cx="2775435" cy="156812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2E171A4-A394-B047-EF23-14C66C63B342}"/>
              </a:ext>
            </a:extLst>
          </p:cNvPr>
          <p:cNvSpPr txBox="1"/>
          <p:nvPr/>
        </p:nvSpPr>
        <p:spPr>
          <a:xfrm>
            <a:off x="462543" y="4173779"/>
            <a:ext cx="3048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b="1" i="0" dirty="0">
                <a:solidFill>
                  <a:srgbClr val="2B2B2B"/>
                </a:solidFill>
                <a:effectLst/>
                <a:latin typeface="Arimo"/>
              </a:rPr>
              <a:t>I Incontro</a:t>
            </a:r>
          </a:p>
          <a:p>
            <a:pPr marL="190500" indent="-190500" algn="l" fontAlgn="base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2B2B2B"/>
                </a:solidFill>
                <a:effectLst/>
                <a:latin typeface="inherit"/>
              </a:rPr>
              <a:t>Dr.ssa Luciana Negri sul tema: “Il lavoro di rete quale processo partecipativo per la coesione sociale”</a:t>
            </a:r>
          </a:p>
          <a:p>
            <a:pPr marL="190500" indent="-190500" algn="l" fontAlgn="base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2B2B2B"/>
                </a:solidFill>
                <a:effectLst/>
                <a:latin typeface="inherit"/>
              </a:rPr>
              <a:t>Don Pascual Chavez, </a:t>
            </a:r>
            <a:r>
              <a:rPr lang="it-IT" b="0" i="0" dirty="0" err="1">
                <a:solidFill>
                  <a:srgbClr val="2B2B2B"/>
                </a:solidFill>
                <a:effectLst/>
                <a:latin typeface="inherit"/>
              </a:rPr>
              <a:t>sdb</a:t>
            </a:r>
            <a:r>
              <a:rPr lang="it-IT" b="0" i="0" dirty="0">
                <a:solidFill>
                  <a:srgbClr val="2B2B2B"/>
                </a:solidFill>
                <a:effectLst/>
                <a:latin typeface="inherit"/>
              </a:rPr>
              <a:t> sul tema: “INSIEME” cammino di speranza e di futuro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729B9EF-E0D4-F4C1-A5BC-3663B6E7414A}"/>
              </a:ext>
            </a:extLst>
          </p:cNvPr>
          <p:cNvSpPr txBox="1"/>
          <p:nvPr/>
        </p:nvSpPr>
        <p:spPr>
          <a:xfrm>
            <a:off x="3490496" y="4296889"/>
            <a:ext cx="34320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1600" b="1" i="0" dirty="0">
                <a:solidFill>
                  <a:srgbClr val="2B2B2B"/>
                </a:solidFill>
                <a:effectLst/>
                <a:latin typeface="Arimo"/>
              </a:rPr>
              <a:t>II Incontro</a:t>
            </a:r>
          </a:p>
          <a:p>
            <a:pPr marL="269875" indent="-269875" algn="l" fontAlgn="base">
              <a:buFont typeface="Arial" panose="020B0604020202020204" pitchFamily="34" charset="0"/>
              <a:buChar char="•"/>
            </a:pPr>
            <a:r>
              <a:rPr lang="it-IT" sz="1600" b="0" i="0" dirty="0">
                <a:solidFill>
                  <a:srgbClr val="2B2B2B"/>
                </a:solidFill>
                <a:effectLst/>
                <a:latin typeface="inherit"/>
              </a:rPr>
              <a:t>Dr.ssa Paola </a:t>
            </a:r>
            <a:r>
              <a:rPr lang="it-IT" sz="1600" b="0" i="0" dirty="0" err="1">
                <a:solidFill>
                  <a:srgbClr val="2B2B2B"/>
                </a:solidFill>
                <a:effectLst/>
                <a:latin typeface="inherit"/>
              </a:rPr>
              <a:t>Springhetti</a:t>
            </a:r>
            <a:r>
              <a:rPr lang="it-IT" sz="1600" b="0" i="0" dirty="0">
                <a:solidFill>
                  <a:srgbClr val="2B2B2B"/>
                </a:solidFill>
                <a:effectLst/>
                <a:latin typeface="inherit"/>
              </a:rPr>
              <a:t> sul tema: “Comunicare bene il bene?”</a:t>
            </a:r>
          </a:p>
          <a:p>
            <a:pPr marL="269875" indent="-269875" algn="l" fontAlgn="base">
              <a:buFont typeface="Arial" panose="020B0604020202020204" pitchFamily="34" charset="0"/>
              <a:buChar char="•"/>
            </a:pPr>
            <a:r>
              <a:rPr lang="it-IT" sz="1600" b="0" i="0" dirty="0">
                <a:solidFill>
                  <a:srgbClr val="2B2B2B"/>
                </a:solidFill>
                <a:effectLst/>
                <a:latin typeface="inherit"/>
              </a:rPr>
              <a:t>Sr. </a:t>
            </a:r>
            <a:r>
              <a:rPr lang="it-IT" sz="1600" b="0" i="0" dirty="0" err="1">
                <a:solidFill>
                  <a:srgbClr val="2B2B2B"/>
                </a:solidFill>
                <a:effectLst/>
                <a:latin typeface="inherit"/>
              </a:rPr>
              <a:t>Eliane</a:t>
            </a:r>
            <a:r>
              <a:rPr lang="it-IT" sz="1600" b="0" i="0" dirty="0">
                <a:solidFill>
                  <a:srgbClr val="2B2B2B"/>
                </a:solidFill>
                <a:effectLst/>
                <a:latin typeface="inherit"/>
              </a:rPr>
              <a:t> A. Petri, FMA sul tema: “La comunicazione e le relazioni interpersonali nell’Associazione alla luce del carisma salesiano mornesino”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A561E61-F68D-D915-EB35-02C2E0266BCE}"/>
              </a:ext>
            </a:extLst>
          </p:cNvPr>
          <p:cNvSpPr txBox="1"/>
          <p:nvPr/>
        </p:nvSpPr>
        <p:spPr>
          <a:xfrm>
            <a:off x="6863344" y="4337035"/>
            <a:ext cx="29223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b="1" i="0" dirty="0">
                <a:solidFill>
                  <a:srgbClr val="2B2B2B"/>
                </a:solidFill>
                <a:effectLst/>
                <a:latin typeface="Arimo"/>
              </a:rPr>
              <a:t>III Incontro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2B2B2B"/>
                </a:solidFill>
                <a:effectLst/>
                <a:latin typeface="inherit"/>
              </a:rPr>
              <a:t>Sr. Maria Luisa Miranda e Sr. Gabriela Patino sul tema: “La figura laica”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it-IT" b="0" i="0" dirty="0">
                <a:solidFill>
                  <a:srgbClr val="2B2B2B"/>
                </a:solidFill>
                <a:effectLst/>
                <a:latin typeface="inherit"/>
              </a:rPr>
              <a:t>Notizie sulla Associazione Mornese Onlus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936E58F-96CE-1F59-6A9D-17D35CE893A5}"/>
              </a:ext>
            </a:extLst>
          </p:cNvPr>
          <p:cNvSpPr txBox="1"/>
          <p:nvPr/>
        </p:nvSpPr>
        <p:spPr>
          <a:xfrm>
            <a:off x="3751077" y="1030036"/>
            <a:ext cx="5515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2400" b="1" i="1" dirty="0">
                <a:solidFill>
                  <a:srgbClr val="26467D"/>
                </a:solidFill>
                <a:effectLst/>
                <a:latin typeface="inherit"/>
              </a:rPr>
              <a:t>Confederazione Mondiale Exallieve/i FMA</a:t>
            </a:r>
          </a:p>
          <a:p>
            <a:pPr algn="ctr"/>
            <a:r>
              <a:rPr lang="it-IT" sz="2400" b="1" i="1" dirty="0">
                <a:solidFill>
                  <a:srgbClr val="26467D"/>
                </a:solidFill>
                <a:latin typeface="inherit"/>
              </a:rPr>
              <a:t>settembre – dicembre 2020</a:t>
            </a:r>
            <a:endParaRPr lang="it-IT" sz="2400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D8D9A5C-1895-F762-17E6-C6617C41C0EC}"/>
              </a:ext>
            </a:extLst>
          </p:cNvPr>
          <p:cNvSpPr txBox="1"/>
          <p:nvPr/>
        </p:nvSpPr>
        <p:spPr>
          <a:xfrm>
            <a:off x="9724193" y="2731913"/>
            <a:ext cx="208547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22 dicembre 2020 incontro Presidenti e delegate Associazione Mornese Onlus. Don Chavez “ Insieme cammino di speranza e di futuro.</a:t>
            </a:r>
          </a:p>
        </p:txBody>
      </p:sp>
    </p:spTree>
    <p:extLst>
      <p:ext uri="{BB962C8B-B14F-4D97-AF65-F5344CB8AC3E}">
        <p14:creationId xmlns:p14="http://schemas.microsoft.com/office/powerpoint/2010/main" val="416469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6400800" y="512156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5A8FE3B-51C1-E5F8-9BFE-2E778DA80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0" y="136525"/>
            <a:ext cx="4229171" cy="6112751"/>
          </a:xfrm>
          <a:prstGeom prst="rect">
            <a:avLst/>
          </a:prstGeom>
          <a:ln>
            <a:solidFill>
              <a:srgbClr val="076C39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EB2A52-477A-2287-D60C-61344C5AB2FD}"/>
              </a:ext>
            </a:extLst>
          </p:cNvPr>
          <p:cNvSpPr txBox="1"/>
          <p:nvPr/>
        </p:nvSpPr>
        <p:spPr>
          <a:xfrm>
            <a:off x="6400800" y="3482536"/>
            <a:ext cx="55118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Incontro Formativo promosso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dall’Ispettore Don Giovanni D’Andrea</a:t>
            </a:r>
          </a:p>
        </p:txBody>
      </p:sp>
    </p:spTree>
    <p:extLst>
      <p:ext uri="{BB962C8B-B14F-4D97-AF65-F5344CB8AC3E}">
        <p14:creationId xmlns:p14="http://schemas.microsoft.com/office/powerpoint/2010/main" val="2426155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662090" y="6608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C1C41B5-14A2-8507-78C5-5973E9EF37C0}"/>
              </a:ext>
            </a:extLst>
          </p:cNvPr>
          <p:cNvSpPr txBox="1"/>
          <p:nvPr/>
        </p:nvSpPr>
        <p:spPr>
          <a:xfrm>
            <a:off x="190500" y="12424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4" name="Elementi multimediali online 3">
            <a:hlinkClick r:id="" action="ppaction://media"/>
            <a:extLst>
              <a:ext uri="{FF2B5EF4-FFF2-40B4-BE49-F238E27FC236}">
                <a16:creationId xmlns:a16="http://schemas.microsoft.com/office/drawing/2014/main" id="{CFC8422B-3B0F-982A-3A08-C807C1F674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39179" y="751226"/>
            <a:ext cx="4114800" cy="232486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067B395-D3F9-B669-4899-38A8EF101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770" y="3270002"/>
            <a:ext cx="2446682" cy="344068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AE46AE4-EF5C-03A4-1396-A821C5F55666}"/>
              </a:ext>
            </a:extLst>
          </p:cNvPr>
          <p:cNvSpPr txBox="1"/>
          <p:nvPr/>
        </p:nvSpPr>
        <p:spPr>
          <a:xfrm>
            <a:off x="538812" y="1922314"/>
            <a:ext cx="6219278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it-IT" sz="2000" b="0" i="0" dirty="0">
                <a:solidFill>
                  <a:srgbClr val="2B2B2B"/>
                </a:solidFill>
                <a:effectLst/>
                <a:latin typeface="Lato" panose="020F0502020204030203" pitchFamily="34" charset="0"/>
              </a:rPr>
              <a:t>Prendendo spunto dal sussidio </a:t>
            </a:r>
            <a:r>
              <a:rPr lang="it-IT" sz="2000" dirty="0">
                <a:solidFill>
                  <a:srgbClr val="2B2B2B"/>
                </a:solidFill>
                <a:latin typeface="Lato" panose="020F0502020204030203" pitchFamily="34" charset="0"/>
              </a:rPr>
              <a:t>la </a:t>
            </a:r>
            <a:r>
              <a:rPr lang="it-IT" sz="2000" b="0" i="0" dirty="0">
                <a:solidFill>
                  <a:srgbClr val="2B2B2B"/>
                </a:solidFill>
                <a:effectLst/>
                <a:latin typeface="Lato" panose="020F0502020204030203" pitchFamily="34" charset="0"/>
              </a:rPr>
              <a:t>Consigliera Federale </a:t>
            </a:r>
            <a:r>
              <a:rPr lang="it-IT" sz="2000" b="1" i="0" dirty="0">
                <a:solidFill>
                  <a:srgbClr val="2B2B2B"/>
                </a:solidFill>
                <a:effectLst/>
                <a:latin typeface="Lato" panose="020F0502020204030203" pitchFamily="34" charset="0"/>
              </a:rPr>
              <a:t>Giusy di Raimondo</a:t>
            </a:r>
            <a:r>
              <a:rPr lang="it-IT" sz="2000" b="0" i="0" dirty="0">
                <a:solidFill>
                  <a:srgbClr val="2B2B2B"/>
                </a:solidFill>
                <a:effectLst/>
                <a:latin typeface="Lato" panose="020F0502020204030203" pitchFamily="34" charset="0"/>
              </a:rPr>
              <a:t>,  ha condiviso  mensilmente delle riflessioni che sono state proposte ad Exallieve/i, Delegate e Comunità delle Unioni.</a:t>
            </a:r>
          </a:p>
          <a:p>
            <a:pPr algn="l" fontAlgn="base"/>
            <a:endParaRPr lang="it-IT" sz="11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1DAC8C6-831F-8419-FFB1-05C0F15D36EA}"/>
              </a:ext>
            </a:extLst>
          </p:cNvPr>
          <p:cNvSpPr txBox="1"/>
          <p:nvPr/>
        </p:nvSpPr>
        <p:spPr>
          <a:xfrm>
            <a:off x="1415907" y="3240746"/>
            <a:ext cx="5061093" cy="3352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5"/>
              </a:rPr>
              <a:t>RIFLESSIONE DEL MESE DI OTTOBRE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6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7"/>
              </a:rPr>
              <a:t>RIFLESSIONE DEL MESE DI NOVEMBRE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8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9"/>
              </a:rPr>
              <a:t>RIFLESSIONE DEL MESE DI DICEMBRE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10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11"/>
              </a:rPr>
              <a:t>RIFLESSIONE DEL MESE DI GENNAIO 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12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13"/>
              </a:rPr>
              <a:t>RIFLESSIONE MESE DI FEBBRAIO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14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15"/>
              </a:rPr>
              <a:t>RIFLESSIONI DEL MESE DI APRILE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16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17"/>
              </a:rPr>
              <a:t>RIFLESSIONE DEL MESE DI MARZO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18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19"/>
              </a:rPr>
              <a:t>RIFLESSIONE DEL MESE DI MAGGIO</a:t>
            </a:r>
            <a:r>
              <a:rPr lang="it-IT" sz="1700" b="1" i="0" u="none" strike="noStrike" cap="all" dirty="0">
                <a:solidFill>
                  <a:srgbClr val="FFFFFF"/>
                </a:solidFill>
                <a:effectLst/>
                <a:latin typeface="inherit"/>
                <a:hlinkClick r:id="rId20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  <a:p>
            <a:pPr algn="l" fontAlgn="base">
              <a:lnSpc>
                <a:spcPct val="140000"/>
              </a:lnSpc>
            </a:pPr>
            <a:r>
              <a:rPr lang="it-IT" sz="1700" b="0" i="0" u="sng" dirty="0">
                <a:solidFill>
                  <a:srgbClr val="044774"/>
                </a:solidFill>
                <a:effectLst/>
                <a:latin typeface="inherit"/>
                <a:hlinkClick r:id="rId21"/>
              </a:rPr>
              <a:t>RIFLESSIONE DEL MESE DI GIUGNO</a:t>
            </a:r>
            <a:r>
              <a:rPr lang="it-IT" sz="1700" b="1" i="0" u="sng" cap="all" dirty="0">
                <a:solidFill>
                  <a:srgbClr val="FFFFFF"/>
                </a:solidFill>
                <a:effectLst/>
                <a:latin typeface="inherit"/>
                <a:hlinkClick r:id="rId22"/>
              </a:rPr>
              <a:t>DOWNLOAD</a:t>
            </a:r>
            <a:endParaRPr lang="it-IT" sz="1700" b="0" i="0" dirty="0">
              <a:solidFill>
                <a:srgbClr val="2B2B2B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B0CA4DB-0D59-BEAD-B2A4-18A8D08642A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74685" y="4162425"/>
            <a:ext cx="1460500" cy="1460500"/>
          </a:xfrm>
          <a:prstGeom prst="ellipse">
            <a:avLst/>
          </a:prstGeom>
          <a:ln w="38100">
            <a:solidFill>
              <a:srgbClr val="076C39"/>
            </a:solidFill>
          </a:ln>
        </p:spPr>
      </p:pic>
    </p:spTree>
    <p:extLst>
      <p:ext uri="{BB962C8B-B14F-4D97-AF65-F5344CB8AC3E}">
        <p14:creationId xmlns:p14="http://schemas.microsoft.com/office/powerpoint/2010/main" val="236015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6400800" y="512156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7919A0D-C016-9836-D684-5C2F9F82F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79" y="419960"/>
            <a:ext cx="4114800" cy="601807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30F9-8621-AEFF-FBA2-9B3C0B407C83}"/>
              </a:ext>
            </a:extLst>
          </p:cNvPr>
          <p:cNvSpPr txBox="1"/>
          <p:nvPr/>
        </p:nvSpPr>
        <p:spPr>
          <a:xfrm>
            <a:off x="6400800" y="3105834"/>
            <a:ext cx="55118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4276443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541421" y="466163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C1C41B5-14A2-8507-78C5-5973E9EF37C0}"/>
              </a:ext>
            </a:extLst>
          </p:cNvPr>
          <p:cNvSpPr txBox="1"/>
          <p:nvPr/>
        </p:nvSpPr>
        <p:spPr>
          <a:xfrm>
            <a:off x="422729" y="104710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157626-0BED-8B22-E0E7-679C458DC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93" y="1887435"/>
            <a:ext cx="3336472" cy="392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Elementi multimediali online 13">
            <a:hlinkClick r:id="" action="ppaction://media"/>
            <a:extLst>
              <a:ext uri="{FF2B5EF4-FFF2-40B4-BE49-F238E27FC236}">
                <a16:creationId xmlns:a16="http://schemas.microsoft.com/office/drawing/2014/main" id="{9A881F49-FDA8-D4D8-E33A-268D969FFA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840843" y="3925788"/>
            <a:ext cx="3336471" cy="1885106"/>
          </a:xfrm>
          <a:prstGeom prst="rect">
            <a:avLst/>
          </a:prstGeom>
        </p:spPr>
      </p:pic>
      <p:pic>
        <p:nvPicPr>
          <p:cNvPr id="19" name="Elementi multimediali online 18">
            <a:hlinkClick r:id="" action="ppaction://media"/>
            <a:extLst>
              <a:ext uri="{FF2B5EF4-FFF2-40B4-BE49-F238E27FC236}">
                <a16:creationId xmlns:a16="http://schemas.microsoft.com/office/drawing/2014/main" id="{316F7EEA-4027-C1E4-1BA2-9CE8DE284954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3840842" y="1912275"/>
            <a:ext cx="3336472" cy="1885106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0BA7B7C-5832-BA25-1479-A97135D440DC}"/>
              </a:ext>
            </a:extLst>
          </p:cNvPr>
          <p:cNvSpPr txBox="1"/>
          <p:nvPr/>
        </p:nvSpPr>
        <p:spPr>
          <a:xfrm>
            <a:off x="431131" y="6004196"/>
            <a:ext cx="681942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9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INTERVENTO DI CAROLINA FIORICA</a:t>
            </a:r>
            <a:endParaRPr lang="it-IT" sz="29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48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/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215900" y="425757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461A449-C36F-C3D0-F13E-4AB4A5D51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12" y="1184831"/>
            <a:ext cx="3708088" cy="5247412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0FBB1BC-3F63-EF97-1D67-7FA5CFEED42F}"/>
              </a:ext>
            </a:extLst>
          </p:cNvPr>
          <p:cNvSpPr txBox="1"/>
          <p:nvPr/>
        </p:nvSpPr>
        <p:spPr>
          <a:xfrm>
            <a:off x="7416800" y="645169"/>
            <a:ext cx="430011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18" name="Elementi multimediali online 17">
            <a:hlinkClick r:id="" action="ppaction://media"/>
            <a:extLst>
              <a:ext uri="{FF2B5EF4-FFF2-40B4-BE49-F238E27FC236}">
                <a16:creationId xmlns:a16="http://schemas.microsoft.com/office/drawing/2014/main" id="{4251EEF7-18DD-8486-1DB7-6DCE507F71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525962" y="2978765"/>
            <a:ext cx="6032500" cy="340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2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689438D-E6E1-0227-DAD9-82D98C6ACEA7}"/>
              </a:ext>
            </a:extLst>
          </p:cNvPr>
          <p:cNvSpPr txBox="1"/>
          <p:nvPr/>
        </p:nvSpPr>
        <p:spPr>
          <a:xfrm>
            <a:off x="2481521" y="714347"/>
            <a:ext cx="39764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CONSIGLIO FSP </a:t>
            </a:r>
          </a:p>
          <a:p>
            <a:pPr algn="ctr"/>
            <a:r>
              <a:rPr lang="it-IT" sz="36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Attività 2022</a:t>
            </a:r>
            <a:endParaRPr lang="it-IT" sz="36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D147FF78-80E0-8AE0-16E4-9A00E18D9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486738"/>
              </p:ext>
            </p:extLst>
          </p:nvPr>
        </p:nvGraphicFramePr>
        <p:xfrm>
          <a:off x="1945605" y="2303883"/>
          <a:ext cx="8785765" cy="38404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06042">
                  <a:extLst>
                    <a:ext uri="{9D8B030D-6E8A-4147-A177-3AD203B41FA5}">
                      <a16:colId xmlns:a16="http://schemas.microsoft.com/office/drawing/2014/main" val="3179852521"/>
                    </a:ext>
                  </a:extLst>
                </a:gridCol>
                <a:gridCol w="1206042">
                  <a:extLst>
                    <a:ext uri="{9D8B030D-6E8A-4147-A177-3AD203B41FA5}">
                      <a16:colId xmlns:a16="http://schemas.microsoft.com/office/drawing/2014/main" val="3560317499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3068147182"/>
                    </a:ext>
                  </a:extLst>
                </a:gridCol>
                <a:gridCol w="5559294">
                  <a:extLst>
                    <a:ext uri="{9D8B030D-6E8A-4147-A177-3AD203B41FA5}">
                      <a16:colId xmlns:a16="http://schemas.microsoft.com/office/drawing/2014/main" val="1460303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15-16-17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GENNAIO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Giornate mondiali di spiritualità della FS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08998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412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FEBBRAIO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MAGGIO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Pellegrinaggio virtuale verso Mornese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08576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 Michele Viviano, «Luca il Vangelo della preghiera». Invito esteso a tutte le Exallieve/i della Confederazione italiana e con la partecipazione della Presidente Confederale Maria Carmen Castillon.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863407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APRILE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Incontro Confederale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17095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MAGGIO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Festa del Grazie Ispettoriale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58544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7-11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AGOSTO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Esercizi spirituali della FS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60289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OTTOBRE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Assemblea Federale – Approvazione: modifiche Statuto e Regolamento elettorale.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3839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3175"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OTTOBRE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Momento di preghiera online con le Sante, Beate,  Venerabili, Serve di Dio dell’Istituto FMA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45837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/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OTTOBRE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12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Incontro del Consiglio FSP con Madre Ispettrice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51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167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A28C399-A64B-1997-DD52-DB5D0C88C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913" y="0"/>
            <a:ext cx="4881246" cy="686293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2358D1-4BA1-A993-EC8F-8868C254DCA4}"/>
              </a:ext>
            </a:extLst>
          </p:cNvPr>
          <p:cNvSpPr txBox="1"/>
          <p:nvPr/>
        </p:nvSpPr>
        <p:spPr>
          <a:xfrm>
            <a:off x="214313" y="2791480"/>
            <a:ext cx="70866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2060"/>
                </a:solidFill>
                <a:effectLst/>
                <a:latin typeface="Helvetica" pitchFamily="2" charset="0"/>
              </a:rPr>
              <a:t>GIORNATE MONDIALI DI SPIRITUALITÀ DELLA FAMIGLIA SALESIANA  </a:t>
            </a:r>
          </a:p>
          <a:p>
            <a:pPr algn="ctr"/>
            <a:r>
              <a:rPr lang="it-IT" sz="4000" b="1" dirty="0">
                <a:solidFill>
                  <a:srgbClr val="002060"/>
                </a:solidFill>
                <a:effectLst/>
                <a:latin typeface="Helvetica" pitchFamily="2" charset="0"/>
              </a:rPr>
              <a:t>15-16-17 GENNAIO 2022</a:t>
            </a:r>
          </a:p>
          <a:p>
            <a:pPr algn="ctr"/>
            <a:r>
              <a:rPr lang="it-IT" sz="4000" b="1" dirty="0">
                <a:solidFill>
                  <a:srgbClr val="002060"/>
                </a:solidFill>
                <a:latin typeface="Helvetica" pitchFamily="2" charset="0"/>
              </a:rPr>
              <a:t>ONLINE</a:t>
            </a:r>
            <a:r>
              <a:rPr lang="it-IT" sz="4000" b="1" dirty="0">
                <a:solidFill>
                  <a:srgbClr val="002060"/>
                </a:solidFill>
                <a:effectLst/>
                <a:latin typeface="Helvetica" pitchFamily="2" charset="0"/>
              </a:rPr>
              <a:t> </a:t>
            </a:r>
            <a:endParaRPr lang="it-IT" sz="4000" dirty="0">
              <a:solidFill>
                <a:srgbClr val="002060"/>
              </a:solidFill>
              <a:effectLst/>
              <a:latin typeface="Helvetica" pitchFamily="2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32900C-FDF0-8166-AF5A-AEE4D40408EC}"/>
              </a:ext>
            </a:extLst>
          </p:cNvPr>
          <p:cNvSpPr txBox="1"/>
          <p:nvPr/>
        </p:nvSpPr>
        <p:spPr>
          <a:xfrm>
            <a:off x="2419667" y="1134130"/>
            <a:ext cx="488124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28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</p:spTree>
    <p:extLst>
      <p:ext uri="{BB962C8B-B14F-4D97-AF65-F5344CB8AC3E}">
        <p14:creationId xmlns:p14="http://schemas.microsoft.com/office/powerpoint/2010/main" val="2031114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32900C-FDF0-8166-AF5A-AEE4D40408EC}"/>
              </a:ext>
            </a:extLst>
          </p:cNvPr>
          <p:cNvSpPr txBox="1"/>
          <p:nvPr/>
        </p:nvSpPr>
        <p:spPr>
          <a:xfrm>
            <a:off x="2476816" y="903268"/>
            <a:ext cx="3433446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</a:t>
            </a:r>
          </a:p>
          <a:p>
            <a:pPr algn="l" fontAlgn="base"/>
            <a:r>
              <a:rPr lang="it-IT" sz="24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SUL WEB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2ED9A63-0B77-95FC-156B-638A6A802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3FE4C0-6D6E-3593-CA0E-873852D13AB2}"/>
              </a:ext>
            </a:extLst>
          </p:cNvPr>
          <p:cNvSpPr txBox="1"/>
          <p:nvPr/>
        </p:nvSpPr>
        <p:spPr>
          <a:xfrm>
            <a:off x="742950" y="2568594"/>
            <a:ext cx="41148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</a:rPr>
              <a:t>L’Ambito della Famiglia Salesiana FMA ha proposto un Pellegrinaggio Virtuale a Mornese per preparare la celebrazione del 150° anniversario dell'Istituto delle Figlie di Maria Ausiliatrice.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In uno spazio virtuale sarà approfondita la conoscenza di  Madre Mazzarello e delle prime sorelle di Mornese. A loro si deve l’iniziale grande tocco femminile al carisma salesiano e, solo conoscendole, possiamo integrare pienamente tutta la ricchezza carismatica ed essere una presenza significativa nei nostri contesti.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Camminiamo con te, Main!</a:t>
            </a:r>
          </a:p>
        </p:txBody>
      </p:sp>
    </p:spTree>
    <p:extLst>
      <p:ext uri="{BB962C8B-B14F-4D97-AF65-F5344CB8AC3E}">
        <p14:creationId xmlns:p14="http://schemas.microsoft.com/office/powerpoint/2010/main" val="1601878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768350" y="459726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30F9-8621-AEFF-FBA2-9B3C0B407C83}"/>
              </a:ext>
            </a:extLst>
          </p:cNvPr>
          <p:cNvSpPr txBox="1"/>
          <p:nvPr/>
        </p:nvSpPr>
        <p:spPr>
          <a:xfrm>
            <a:off x="4263661" y="1664193"/>
            <a:ext cx="34801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i="1" dirty="0">
                <a:solidFill>
                  <a:srgbClr val="26467D"/>
                </a:solidFill>
                <a:effectLst/>
                <a:latin typeface="inherit"/>
              </a:rPr>
              <a:t>Incontro Formativo della Federazione Sicula Palermo Exallieve FMA esteso a tutte le Exallieve/i della Confederazione italiana e con la partecipazione della Presidente Confederale </a:t>
            </a:r>
          </a:p>
          <a:p>
            <a:r>
              <a:rPr lang="it-IT" sz="2400" i="1" dirty="0">
                <a:solidFill>
                  <a:srgbClr val="26467D"/>
                </a:solidFill>
                <a:latin typeface="inherit"/>
              </a:rPr>
              <a:t>Maria Carmen Castillon.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34133A4-BF53-EDCF-1E73-39AF8C89C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1244439"/>
            <a:ext cx="3270250" cy="462516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B3BB1FF-0279-F404-7A98-BF1532095815}"/>
              </a:ext>
            </a:extLst>
          </p:cNvPr>
          <p:cNvSpPr txBox="1"/>
          <p:nvPr/>
        </p:nvSpPr>
        <p:spPr>
          <a:xfrm>
            <a:off x="259618" y="5874545"/>
            <a:ext cx="4287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hlinkClick r:id="rId4"/>
              </a:rPr>
              <a:t>Intervento di Don Michele Viviano</a:t>
            </a:r>
          </a:p>
          <a:p>
            <a:pPr algn="ctr"/>
            <a:r>
              <a:rPr lang="it-IT" b="1" dirty="0">
                <a:solidFill>
                  <a:srgbClr val="002060"/>
                </a:solidFill>
                <a:hlinkClick r:id="rId4"/>
              </a:rPr>
              <a:t>Rettore Basilica Maria Ausiliatrice di Torino</a:t>
            </a:r>
            <a:endParaRPr lang="it-IT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06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265112" y="484387"/>
            <a:ext cx="55118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  <a:p>
            <a:pPr algn="ctr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PASQUA 2022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30F9-8621-AEFF-FBA2-9B3C0B407C83}"/>
              </a:ext>
            </a:extLst>
          </p:cNvPr>
          <p:cNvSpPr txBox="1"/>
          <p:nvPr/>
        </p:nvSpPr>
        <p:spPr>
          <a:xfrm>
            <a:off x="7048500" y="319088"/>
            <a:ext cx="47117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Incontri Formativi promossi dalla 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8" name="Elementi multimediali online 7">
            <a:hlinkClick r:id="" action="ppaction://media"/>
            <a:extLst>
              <a:ext uri="{FF2B5EF4-FFF2-40B4-BE49-F238E27FC236}">
                <a16:creationId xmlns:a16="http://schemas.microsoft.com/office/drawing/2014/main" id="{9973110D-44BD-0DD7-AD9F-CE93DD684C6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66457" y="2000595"/>
            <a:ext cx="5810505" cy="328293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F207E20-4360-5768-746E-D4F8044CB2E6}"/>
              </a:ext>
            </a:extLst>
          </p:cNvPr>
          <p:cNvSpPr txBox="1"/>
          <p:nvPr/>
        </p:nvSpPr>
        <p:spPr>
          <a:xfrm>
            <a:off x="-29369" y="5569680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Meditazione a cura di Carolina Fiorica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13" name="Pasqua 2021">
            <a:hlinkClick r:id="" action="ppaction://media"/>
            <a:extLst>
              <a:ext uri="{FF2B5EF4-FFF2-40B4-BE49-F238E27FC236}">
                <a16:creationId xmlns:a16="http://schemas.microsoft.com/office/drawing/2014/main" id="{6EFBC866-166E-6872-04FE-255895FC262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8323" y="2942368"/>
            <a:ext cx="5051877" cy="284168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783B9E4-E8C2-E048-FFA8-3F9E1C79F9EC}"/>
              </a:ext>
            </a:extLst>
          </p:cNvPr>
          <p:cNvSpPr txBox="1"/>
          <p:nvPr/>
        </p:nvSpPr>
        <p:spPr>
          <a:xfrm>
            <a:off x="6778414" y="5784906"/>
            <a:ext cx="5285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inherit"/>
              </a:rPr>
              <a:t>Preghiera a cura di Dalila Virzì</a:t>
            </a:r>
          </a:p>
          <a:p>
            <a:pPr algn="ctr"/>
            <a:r>
              <a:rPr lang="it-IT" sz="1800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inherit"/>
              </a:rPr>
              <a:t>Federazione Sicula Palermo Exallieve FMA</a:t>
            </a:r>
            <a:endParaRPr lang="it-IT" sz="18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16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1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3100" y="6330891"/>
            <a:ext cx="4114800" cy="365125"/>
          </a:xfrm>
        </p:spPr>
        <p:txBody>
          <a:bodyPr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30F9-8621-AEFF-FBA2-9B3C0B407C83}"/>
              </a:ext>
            </a:extLst>
          </p:cNvPr>
          <p:cNvSpPr txBox="1"/>
          <p:nvPr/>
        </p:nvSpPr>
        <p:spPr>
          <a:xfrm>
            <a:off x="857250" y="3832906"/>
            <a:ext cx="471170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</a:p>
          <a:p>
            <a:pPr algn="ctr"/>
            <a:r>
              <a:rPr lang="it-IT" sz="3200" b="1" i="1" dirty="0">
                <a:solidFill>
                  <a:srgbClr val="26467D"/>
                </a:solidFill>
                <a:latin typeface="inherit"/>
              </a:rPr>
              <a:t>partecipa alla Festa del Grazie Ispettoriale 2022</a:t>
            </a:r>
            <a:endParaRPr lang="it-IT" sz="3200" dirty="0"/>
          </a:p>
        </p:txBody>
      </p:sp>
      <p:pic>
        <p:nvPicPr>
          <p:cNvPr id="9" name="Intervento Festa del Grazie Ispettoriale 2022.mp4">
            <a:hlinkClick r:id="" action="ppaction://media"/>
            <a:extLst>
              <a:ext uri="{FF2B5EF4-FFF2-40B4-BE49-F238E27FC236}">
                <a16:creationId xmlns:a16="http://schemas.microsoft.com/office/drawing/2014/main" id="{ED90D0DF-1179-6639-84CF-CE8B8E6811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5490" y="3429000"/>
            <a:ext cx="5430819" cy="3128963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886CBD2-9698-EFE7-68C7-582169942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202" y="692473"/>
            <a:ext cx="5809674" cy="2736527"/>
          </a:xfrm>
          <a:prstGeom prst="roundRect">
            <a:avLst/>
          </a:prstGeom>
          <a:ln w="19050">
            <a:solidFill>
              <a:srgbClr val="076C39"/>
            </a:solidFill>
          </a:ln>
        </p:spPr>
      </p:pic>
    </p:spTree>
    <p:extLst>
      <p:ext uri="{BB962C8B-B14F-4D97-AF65-F5344CB8AC3E}">
        <p14:creationId xmlns:p14="http://schemas.microsoft.com/office/powerpoint/2010/main" val="110196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2358D1-4BA1-A993-EC8F-8868C254DCA4}"/>
              </a:ext>
            </a:extLst>
          </p:cNvPr>
          <p:cNvSpPr txBox="1"/>
          <p:nvPr/>
        </p:nvSpPr>
        <p:spPr>
          <a:xfrm>
            <a:off x="1426240" y="3721100"/>
            <a:ext cx="6727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effectLst/>
                <a:latin typeface="Helvetica" pitchFamily="2" charset="0"/>
              </a:rPr>
              <a:t>ESERCIZI SPIRITUALI DELLA FAMIGLIA SALESIANA COLLE S. RIZZO 7-11 AGOSTO 2022 </a:t>
            </a:r>
            <a:endParaRPr lang="it-IT" dirty="0">
              <a:solidFill>
                <a:srgbClr val="002060"/>
              </a:solidFill>
              <a:effectLst/>
              <a:latin typeface="Helvetica" pitchFamily="2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EDC61E4-0C40-94E8-0038-DC2836B8A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723" y="903288"/>
            <a:ext cx="4554154" cy="252571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259ADC6-3B56-8B4B-26AB-70597F36F652}"/>
              </a:ext>
            </a:extLst>
          </p:cNvPr>
          <p:cNvSpPr txBox="1"/>
          <p:nvPr/>
        </p:nvSpPr>
        <p:spPr>
          <a:xfrm>
            <a:off x="1895475" y="4659531"/>
            <a:ext cx="610076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dirty="0">
                <a:solidFill>
                  <a:srgbClr val="0432FF"/>
                </a:solidFill>
                <a:effectLst/>
                <a:latin typeface="Matura MT Script Capitals" panose="03020802060602070202" pitchFamily="66" charset="77"/>
              </a:rPr>
              <a:t>“Chiamati secondo il Suo disegno”</a:t>
            </a:r>
          </a:p>
        </p:txBody>
      </p:sp>
    </p:spTree>
    <p:extLst>
      <p:ext uri="{BB962C8B-B14F-4D97-AF65-F5344CB8AC3E}">
        <p14:creationId xmlns:p14="http://schemas.microsoft.com/office/powerpoint/2010/main" val="3308112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1066809" y="733425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30F9-8621-AEFF-FBA2-9B3C0B407C83}"/>
              </a:ext>
            </a:extLst>
          </p:cNvPr>
          <p:cNvSpPr txBox="1"/>
          <p:nvPr/>
        </p:nvSpPr>
        <p:spPr>
          <a:xfrm>
            <a:off x="1209675" y="1294963"/>
            <a:ext cx="47117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Assemblea 15 ottobre 2022</a:t>
            </a:r>
          </a:p>
          <a:p>
            <a:pPr algn="ctr"/>
            <a:r>
              <a:rPr lang="it-IT" sz="1800" b="1" i="1" dirty="0">
                <a:solidFill>
                  <a:srgbClr val="26467D"/>
                </a:solidFill>
                <a:effectLst/>
                <a:latin typeface="inherit"/>
              </a:rPr>
              <a:t>Federazione Sicula Palermo Exallieve FMA</a:t>
            </a:r>
            <a:endParaRPr lang="it-IT" sz="1800" dirty="0"/>
          </a:p>
        </p:txBody>
      </p:sp>
      <p:pic>
        <p:nvPicPr>
          <p:cNvPr id="3" name="Elementi multimediali online 2">
            <a:hlinkClick r:id="" action="ppaction://media"/>
            <a:extLst>
              <a:ext uri="{FF2B5EF4-FFF2-40B4-BE49-F238E27FC236}">
                <a16:creationId xmlns:a16="http://schemas.microsoft.com/office/drawing/2014/main" id="{C4A6A789-CC36-F630-3121-58D84E15A0D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35514" y="2264707"/>
            <a:ext cx="4974389" cy="2810530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0A85452-235F-0724-E142-3A685085D1DF}"/>
              </a:ext>
            </a:extLst>
          </p:cNvPr>
          <p:cNvSpPr txBox="1"/>
          <p:nvPr/>
        </p:nvSpPr>
        <p:spPr>
          <a:xfrm>
            <a:off x="1335514" y="5213984"/>
            <a:ext cx="6100762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>
                <a:hlinkClick r:id="rId5"/>
              </a:rPr>
              <a:t>CIRCOLARE N. 5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it-IT" dirty="0">
                <a:hlinkClick r:id="rId6"/>
              </a:rPr>
              <a:t>STATUTO APPROVATO IL 15/10/2022</a:t>
            </a:r>
            <a:endParaRPr lang="it-IT" dirty="0"/>
          </a:p>
          <a:p>
            <a:pPr>
              <a:lnSpc>
                <a:spcPct val="150000"/>
              </a:lnSpc>
            </a:pPr>
            <a:r>
              <a:rPr lang="it-IT" dirty="0">
                <a:hlinkClick r:id="rId7"/>
              </a:rPr>
              <a:t>REGOLAMENTO ELETTORALE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196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7C2D00-BB8F-BD48-5A5A-ED516AE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>
                <a:solidFill>
                  <a:schemeClr val="bg1">
                    <a:lumMod val="65000"/>
                  </a:schemeClr>
                </a:solidFill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58AC15-7264-4A83-350A-CC66A27E5B61}"/>
              </a:ext>
            </a:extLst>
          </p:cNvPr>
          <p:cNvSpPr txBox="1"/>
          <p:nvPr/>
        </p:nvSpPr>
        <p:spPr>
          <a:xfrm>
            <a:off x="584200" y="469797"/>
            <a:ext cx="55118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3" name="Elementi multimediali online 2">
            <a:hlinkClick r:id="" action="ppaction://media"/>
            <a:extLst>
              <a:ext uri="{FF2B5EF4-FFF2-40B4-BE49-F238E27FC236}">
                <a16:creationId xmlns:a16="http://schemas.microsoft.com/office/drawing/2014/main" id="{A32DF1F9-5E1E-1934-E7E3-9EB8510A125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08639" y="2191131"/>
            <a:ext cx="5708650" cy="3225388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815845E0-564B-5D25-6E08-F1EDB2245BA0}"/>
              </a:ext>
            </a:extLst>
          </p:cNvPr>
          <p:cNvGrpSpPr/>
          <p:nvPr/>
        </p:nvGrpSpPr>
        <p:grpSpPr>
          <a:xfrm>
            <a:off x="539750" y="1158656"/>
            <a:ext cx="5797441" cy="646332"/>
            <a:chOff x="552450" y="1526956"/>
            <a:chExt cx="5797441" cy="646332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878930F9-8621-AEFF-FBA2-9B3C0B407C83}"/>
                </a:ext>
              </a:extLst>
            </p:cNvPr>
            <p:cNvSpPr txBox="1"/>
            <p:nvPr/>
          </p:nvSpPr>
          <p:spPr>
            <a:xfrm>
              <a:off x="1104791" y="1526956"/>
              <a:ext cx="52451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1800" b="1" dirty="0">
                  <a:solidFill>
                    <a:srgbClr val="002060"/>
                  </a:solidFill>
                </a:rPr>
                <a:t>Momento di preghiera online con le Sante, Beate,  Venerabili, Serve di Dio dell’Istituto FMA</a:t>
              </a:r>
            </a:p>
          </p:txBody>
        </p:sp>
        <p:pic>
          <p:nvPicPr>
            <p:cNvPr id="2052" name="Picture 4">
              <a:hlinkClick r:id="rId5"/>
              <a:extLst>
                <a:ext uri="{FF2B5EF4-FFF2-40B4-BE49-F238E27FC236}">
                  <a16:creationId xmlns:a16="http://schemas.microsoft.com/office/drawing/2014/main" id="{712A5911-2B6C-6975-D3D7-D6C8BDC0C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1526957"/>
              <a:ext cx="745402" cy="646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182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CCC411F-952B-4977-3B94-B180562B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280150"/>
            <a:ext cx="4114800" cy="365125"/>
          </a:xfrm>
        </p:spPr>
        <p:txBody>
          <a:bodyPr/>
          <a:lstStyle/>
          <a:p>
            <a:r>
              <a:rPr lang="it-IT" dirty="0">
                <a:latin typeface="Lucida Calligraphy" panose="03010101010101010101" pitchFamily="66" charset="77"/>
              </a:rPr>
              <a:t>Dalila Maria Virzì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E65FA5-7CE4-5EAF-2203-667E4C0CAE0C}"/>
              </a:ext>
            </a:extLst>
          </p:cNvPr>
          <p:cNvSpPr txBox="1"/>
          <p:nvPr/>
        </p:nvSpPr>
        <p:spPr>
          <a:xfrm>
            <a:off x="2365375" y="1098750"/>
            <a:ext cx="551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it-IT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INCONTRIAMOCI SUL WEB</a:t>
            </a:r>
          </a:p>
        </p:txBody>
      </p:sp>
      <p:pic>
        <p:nvPicPr>
          <p:cNvPr id="9" name="Elementi multimediali online 8">
            <a:hlinkClick r:id="" action="ppaction://media"/>
            <a:extLst>
              <a:ext uri="{FF2B5EF4-FFF2-40B4-BE49-F238E27FC236}">
                <a16:creationId xmlns:a16="http://schemas.microsoft.com/office/drawing/2014/main" id="{6F95D576-C574-5898-7C04-FD3CA4FF7D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152875" y="2443163"/>
            <a:ext cx="5869179" cy="331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2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5007</TotalTime>
  <Words>1373</Words>
  <Application>Microsoft Macintosh PowerPoint</Application>
  <PresentationFormat>Widescreen</PresentationFormat>
  <Paragraphs>284</Paragraphs>
  <Slides>29</Slides>
  <Notes>7</Notes>
  <HiddenSlides>0</HiddenSlides>
  <MMClips>17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42" baseType="lpstr">
      <vt:lpstr>Arial</vt:lpstr>
      <vt:lpstr>Arimo</vt:lpstr>
      <vt:lpstr>Calibri</vt:lpstr>
      <vt:lpstr>Calibri Light</vt:lpstr>
      <vt:lpstr>Candara</vt:lpstr>
      <vt:lpstr>Helvetica</vt:lpstr>
      <vt:lpstr>inherit</vt:lpstr>
      <vt:lpstr>Lato</vt:lpstr>
      <vt:lpstr>Lucida Calligraphy</vt:lpstr>
      <vt:lpstr>Matura MT Script Capitals</vt:lpstr>
      <vt:lpstr>Times New Roman</vt:lpstr>
      <vt:lpstr>Titillium Web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“LA SANTITÀ DELLA PORTA ACCANTO”</vt:lpstr>
      <vt:lpstr>“LA SANTITÀ DELLA PORTA ACCANTO”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Microsoft Office User</cp:lastModifiedBy>
  <cp:revision>17</cp:revision>
  <dcterms:created xsi:type="dcterms:W3CDTF">2022-11-28T17:36:23Z</dcterms:created>
  <dcterms:modified xsi:type="dcterms:W3CDTF">2023-01-28T10:44:19Z</dcterms:modified>
</cp:coreProperties>
</file>